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59" r:id="rId4"/>
    <p:sldId id="260" r:id="rId5"/>
    <p:sldId id="263" r:id="rId6"/>
    <p:sldId id="265" r:id="rId7"/>
    <p:sldId id="262"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AE8294-0A2B-66B5-0F10-DA1A6E94691D}" v="1015" dt="2024-12-11T00:15:27.263"/>
    <p1510:client id="{AFCD4F64-B47B-A43C-F2C9-2C23F113BCC7}" v="292" dt="2024-12-10T18:08:01.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6" d="100"/>
          <a:sy n="116" d="100"/>
        </p:scale>
        <p:origin x="10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12/11/2024</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81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12/11/2024</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158394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12/11/2024</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75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12/11/2024</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525775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12/11/2024</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671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12/11/2024</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07768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12/11/2024</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14491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12/11/2024</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612348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12/11/2024</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63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12/11/2024</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720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12/11/2024</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69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12/11/2024</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042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88" r:id="rId6"/>
    <p:sldLayoutId id="2147483684" r:id="rId7"/>
    <p:sldLayoutId id="2147483685" r:id="rId8"/>
    <p:sldLayoutId id="2147483686" r:id="rId9"/>
    <p:sldLayoutId id="2147483687" r:id="rId10"/>
    <p:sldLayoutId id="214748368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0238D-E295-49BE-9BFE-E9189D69E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5E9A4A-0183-4A3C-B68E-A22927891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9" cy="685800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80233" y="2579129"/>
            <a:ext cx="4709550" cy="3433149"/>
          </a:xfrm>
        </p:spPr>
        <p:txBody>
          <a:bodyPr anchor="ctr">
            <a:normAutofit/>
          </a:bodyPr>
          <a:lstStyle/>
          <a:p>
            <a:r>
              <a:rPr lang="en-US" dirty="0"/>
              <a:t>463 Project: Police Arrival Prediction</a:t>
            </a:r>
          </a:p>
        </p:txBody>
      </p:sp>
      <p:sp useBgFill="1">
        <p:nvSpPr>
          <p:cNvPr id="15" name="Rectangle 1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0" cy="1874237"/>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6584796" y="293427"/>
            <a:ext cx="4452371" cy="1392072"/>
          </a:xfrm>
        </p:spPr>
        <p:txBody>
          <a:bodyPr vert="horz" lIns="91440" tIns="45720" rIns="91440" bIns="45720" rtlCol="0" anchor="b">
            <a:normAutofit/>
          </a:bodyPr>
          <a:lstStyle/>
          <a:p>
            <a:r>
              <a:rPr lang="en-US" dirty="0"/>
              <a:t>By: Sam Axler</a:t>
            </a:r>
          </a:p>
        </p:txBody>
      </p:sp>
      <p:pic>
        <p:nvPicPr>
          <p:cNvPr id="4" name="Picture 3">
            <a:extLst>
              <a:ext uri="{FF2B5EF4-FFF2-40B4-BE49-F238E27FC236}">
                <a16:creationId xmlns:a16="http://schemas.microsoft.com/office/drawing/2014/main" id="{0838E361-07FC-BEFA-8065-59AD21A7524C}"/>
              </a:ext>
            </a:extLst>
          </p:cNvPr>
          <p:cNvPicPr>
            <a:picLocks noChangeAspect="1"/>
          </p:cNvPicPr>
          <p:nvPr/>
        </p:nvPicPr>
        <p:blipFill>
          <a:blip r:embed="rId2"/>
          <a:srcRect l="28689" r="24437" b="6250"/>
          <a:stretch/>
        </p:blipFill>
        <p:spPr>
          <a:xfrm>
            <a:off x="20" y="-1"/>
            <a:ext cx="6095978" cy="6857999"/>
          </a:xfrm>
          <a:prstGeom prst="rect">
            <a:avLst/>
          </a:prstGeom>
        </p:spPr>
      </p:pic>
      <p:cxnSp>
        <p:nvCxnSpPr>
          <p:cNvPr id="17" name="Straight Connector 16">
            <a:extLst>
              <a:ext uri="{FF2B5EF4-FFF2-40B4-BE49-F238E27FC236}">
                <a16:creationId xmlns:a16="http://schemas.microsoft.com/office/drawing/2014/main" id="{872DAFA4-5D2E-4391-AD38-B26F579F40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AFA33-BCA5-708C-547F-68FE6342FCFB}"/>
              </a:ext>
            </a:extLst>
          </p:cNvPr>
          <p:cNvSpPr>
            <a:spLocks noGrp="1"/>
          </p:cNvSpPr>
          <p:nvPr>
            <p:ph type="title"/>
          </p:nvPr>
        </p:nvSpPr>
        <p:spPr/>
        <p:txBody>
          <a:bodyPr/>
          <a:lstStyle/>
          <a:p>
            <a:r>
              <a:rPr lang="en-US" dirty="0"/>
              <a:t>Introduction and Importance</a:t>
            </a:r>
          </a:p>
        </p:txBody>
      </p:sp>
      <p:sp>
        <p:nvSpPr>
          <p:cNvPr id="3" name="Content Placeholder 2">
            <a:extLst>
              <a:ext uri="{FF2B5EF4-FFF2-40B4-BE49-F238E27FC236}">
                <a16:creationId xmlns:a16="http://schemas.microsoft.com/office/drawing/2014/main" id="{33119569-D4E6-119E-E498-24E58D67D141}"/>
              </a:ext>
            </a:extLst>
          </p:cNvPr>
          <p:cNvSpPr>
            <a:spLocks noGrp="1"/>
          </p:cNvSpPr>
          <p:nvPr>
            <p:ph idx="1"/>
          </p:nvPr>
        </p:nvSpPr>
        <p:spPr/>
        <p:txBody>
          <a:bodyPr vert="horz" lIns="91440" tIns="45720" rIns="91440" bIns="45720" rtlCol="0" anchor="t">
            <a:normAutofit/>
          </a:bodyPr>
          <a:lstStyle/>
          <a:p>
            <a:pPr marL="342900" indent="-342900">
              <a:buChar char="•"/>
            </a:pPr>
            <a:r>
              <a:rPr lang="en-US" dirty="0"/>
              <a:t>When a call is made to the police, there are a variety of factors that decide the urgency of their arrival.</a:t>
            </a:r>
          </a:p>
          <a:p>
            <a:pPr marL="342900" indent="-342900">
              <a:buChar char="•"/>
            </a:pPr>
            <a:r>
              <a:rPr lang="en-US" dirty="0"/>
              <a:t>This project was made both as a way to predict police arrival time for potential future cases, as well as locate and identify those important factors and processes that go into their arrival.</a:t>
            </a:r>
          </a:p>
          <a:p>
            <a:pPr marL="342900" indent="-342900">
              <a:buChar char="•"/>
            </a:pPr>
            <a:r>
              <a:rPr lang="en-US" dirty="0"/>
              <a:t>Understanding how the police operate is essential to understanding how they handle situations, including situations you may find yourself in the future. </a:t>
            </a:r>
          </a:p>
        </p:txBody>
      </p:sp>
    </p:spTree>
    <p:extLst>
      <p:ext uri="{BB962C8B-B14F-4D97-AF65-F5344CB8AC3E}">
        <p14:creationId xmlns:p14="http://schemas.microsoft.com/office/powerpoint/2010/main" val="1277903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9EBD-210F-0D87-8C6E-05894CA66848}"/>
              </a:ext>
            </a:extLst>
          </p:cNvPr>
          <p:cNvSpPr>
            <a:spLocks noGrp="1"/>
          </p:cNvSpPr>
          <p:nvPr>
            <p:ph type="title"/>
          </p:nvPr>
        </p:nvSpPr>
        <p:spPr/>
        <p:txBody>
          <a:bodyPr/>
          <a:lstStyle/>
          <a:p>
            <a:r>
              <a:rPr lang="en-US" dirty="0"/>
              <a:t>The </a:t>
            </a:r>
            <a:r>
              <a:rPr lang="en-US"/>
              <a:t>Categories</a:t>
            </a:r>
            <a:endParaRPr lang="en-US" dirty="0"/>
          </a:p>
        </p:txBody>
      </p:sp>
      <p:sp>
        <p:nvSpPr>
          <p:cNvPr id="3" name="Content Placeholder 2">
            <a:extLst>
              <a:ext uri="{FF2B5EF4-FFF2-40B4-BE49-F238E27FC236}">
                <a16:creationId xmlns:a16="http://schemas.microsoft.com/office/drawing/2014/main" id="{DB7D84EC-F1E2-67BB-D6DA-035D091FAF2E}"/>
              </a:ext>
            </a:extLst>
          </p:cNvPr>
          <p:cNvSpPr>
            <a:spLocks noGrp="1"/>
          </p:cNvSpPr>
          <p:nvPr>
            <p:ph idx="1"/>
          </p:nvPr>
        </p:nvSpPr>
        <p:spPr/>
        <p:txBody>
          <a:bodyPr vert="horz" lIns="91440" tIns="45720" rIns="91440" bIns="45720" rtlCol="0" anchor="t">
            <a:normAutofit/>
          </a:bodyPr>
          <a:lstStyle/>
          <a:p>
            <a:r>
              <a:rPr lang="en-US" sz="2400" b="1" dirty="0"/>
              <a:t>These are the </a:t>
            </a:r>
            <a:r>
              <a:rPr lang="en-US" sz="2400" b="1" dirty="0" err="1"/>
              <a:t>categrories</a:t>
            </a:r>
            <a:r>
              <a:rPr lang="en-US" sz="2400" b="1" dirty="0"/>
              <a:t> I chose to focus on when predicting Police Arrival times:</a:t>
            </a:r>
          </a:p>
          <a:p>
            <a:pPr marL="342900" indent="-342900">
              <a:buChar char="•"/>
            </a:pPr>
            <a:r>
              <a:rPr lang="en-US" dirty="0"/>
              <a:t>Contact Type: [Phone or Email]</a:t>
            </a:r>
          </a:p>
          <a:p>
            <a:pPr marL="342900" indent="-342900">
              <a:buChar char="•"/>
            </a:pPr>
            <a:r>
              <a:rPr lang="en-US" dirty="0"/>
              <a:t>Impact [The reach of the crime/incident.]</a:t>
            </a:r>
          </a:p>
          <a:p>
            <a:pPr marL="342900" indent="-342900">
              <a:buChar char="•"/>
            </a:pPr>
            <a:r>
              <a:rPr lang="en-US" dirty="0"/>
              <a:t>Urgency [How life-threatening the crime/incident is.]</a:t>
            </a:r>
          </a:p>
          <a:p>
            <a:pPr marL="342900" indent="-342900">
              <a:buChar char="•"/>
            </a:pPr>
            <a:r>
              <a:rPr lang="en-US" dirty="0"/>
              <a:t>Time of Call [00:00 to 23:59 in Military Time.]</a:t>
            </a:r>
          </a:p>
          <a:p>
            <a:endParaRPr lang="en-US" dirty="0"/>
          </a:p>
        </p:txBody>
      </p:sp>
    </p:spTree>
    <p:extLst>
      <p:ext uri="{BB962C8B-B14F-4D97-AF65-F5344CB8AC3E}">
        <p14:creationId xmlns:p14="http://schemas.microsoft.com/office/powerpoint/2010/main" val="1457469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06CD9C6-00C2-5C14-7F1E-A21E4E41B29A}"/>
              </a:ext>
            </a:extLst>
          </p:cNvPr>
          <p:cNvSpPr>
            <a:spLocks noGrp="1"/>
          </p:cNvSpPr>
          <p:nvPr>
            <p:ph type="title"/>
          </p:nvPr>
        </p:nvSpPr>
        <p:spPr>
          <a:xfrm>
            <a:off x="761802" y="280872"/>
            <a:ext cx="4230482" cy="2010284"/>
          </a:xfrm>
        </p:spPr>
        <p:txBody>
          <a:bodyPr anchor="b">
            <a:normAutofit/>
          </a:bodyPr>
          <a:lstStyle/>
          <a:p>
            <a:r>
              <a:rPr lang="en-US" dirty="0"/>
              <a:t>Implementation</a:t>
            </a:r>
          </a:p>
        </p:txBody>
      </p:sp>
      <p:sp>
        <p:nvSpPr>
          <p:cNvPr id="3" name="Content Placeholder 2">
            <a:extLst>
              <a:ext uri="{FF2B5EF4-FFF2-40B4-BE49-F238E27FC236}">
                <a16:creationId xmlns:a16="http://schemas.microsoft.com/office/drawing/2014/main" id="{9D72FF4F-76B8-EF22-2960-380FA5C04FCC}"/>
              </a:ext>
            </a:extLst>
          </p:cNvPr>
          <p:cNvSpPr>
            <a:spLocks noGrp="1"/>
          </p:cNvSpPr>
          <p:nvPr>
            <p:ph idx="1"/>
          </p:nvPr>
        </p:nvSpPr>
        <p:spPr>
          <a:xfrm>
            <a:off x="761803" y="2596344"/>
            <a:ext cx="4230482" cy="3520993"/>
          </a:xfrm>
        </p:spPr>
        <p:txBody>
          <a:bodyPr vert="horz" lIns="91440" tIns="45720" rIns="91440" bIns="45720" rtlCol="0" anchor="ctr">
            <a:normAutofit fontScale="85000" lnSpcReduction="20000"/>
          </a:bodyPr>
          <a:lstStyle/>
          <a:p>
            <a:pPr marL="342900" indent="-342900">
              <a:lnSpc>
                <a:spcPct val="100000"/>
              </a:lnSpc>
              <a:buChar char="•"/>
            </a:pPr>
            <a:r>
              <a:rPr lang="en-US" sz="1900" dirty="0"/>
              <a:t>Uses a Linear Regression model to try to predict the time it takes for police to arrive.</a:t>
            </a:r>
          </a:p>
          <a:p>
            <a:pPr marL="342900" indent="-342900">
              <a:lnSpc>
                <a:spcPct val="100000"/>
              </a:lnSpc>
              <a:buChar char="•"/>
            </a:pPr>
            <a:r>
              <a:rPr lang="en-US" sz="1900" dirty="0"/>
              <a:t>Time is converted from start-end dates into seconds between the two dates. This gives us a number for the regression model to predict and train off of.</a:t>
            </a:r>
          </a:p>
          <a:p>
            <a:pPr marL="342900" indent="-342900">
              <a:lnSpc>
                <a:spcPct val="100000"/>
              </a:lnSpc>
              <a:buChar char="•"/>
            </a:pPr>
            <a:r>
              <a:rPr lang="en-US" sz="1900" dirty="0"/>
              <a:t>Dijkstra’s Algorithm is implemented, as well as a graph that simulated the distances between city blocks. The police station is displayed as vertex ‘police’, while the other locations are labeled a through f.</a:t>
            </a:r>
          </a:p>
          <a:p>
            <a:pPr marL="342900" indent="-342900">
              <a:lnSpc>
                <a:spcPct val="100000"/>
              </a:lnSpc>
              <a:buChar char="•"/>
            </a:pPr>
            <a:r>
              <a:rPr lang="en-US" sz="1900" dirty="0"/>
              <a:t>The program takes inputs from the user inside the output terminal. </a:t>
            </a:r>
          </a:p>
          <a:p>
            <a:pPr marL="342900" indent="-342900">
              <a:lnSpc>
                <a:spcPct val="100000"/>
              </a:lnSpc>
              <a:buChar char="•"/>
            </a:pPr>
            <a:endParaRPr lang="en-US" sz="1900" dirty="0"/>
          </a:p>
        </p:txBody>
      </p:sp>
      <p:sp useBgFill="1">
        <p:nvSpPr>
          <p:cNvPr id="11" name="Rectangle 10">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data input&#10;&#10;Description automatically generated">
            <a:extLst>
              <a:ext uri="{FF2B5EF4-FFF2-40B4-BE49-F238E27FC236}">
                <a16:creationId xmlns:a16="http://schemas.microsoft.com/office/drawing/2014/main" id="{20CCD223-A820-A90F-BF06-E169BDF2C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9144" y="0"/>
            <a:ext cx="4466273" cy="6858000"/>
          </a:xfrm>
          <a:prstGeom prst="rect">
            <a:avLst/>
          </a:prstGeom>
        </p:spPr>
      </p:pic>
    </p:spTree>
    <p:extLst>
      <p:ext uri="{BB962C8B-B14F-4D97-AF65-F5344CB8AC3E}">
        <p14:creationId xmlns:p14="http://schemas.microsoft.com/office/powerpoint/2010/main" val="3871351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4421-696F-01B8-1AA7-FEAFDFB74A3E}"/>
              </a:ext>
            </a:extLst>
          </p:cNvPr>
          <p:cNvSpPr>
            <a:spLocks noGrp="1"/>
          </p:cNvSpPr>
          <p:nvPr>
            <p:ph type="title"/>
          </p:nvPr>
        </p:nvSpPr>
        <p:spPr/>
        <p:txBody>
          <a:bodyPr/>
          <a:lstStyle/>
          <a:p>
            <a:r>
              <a:rPr lang="en-US" dirty="0"/>
              <a:t>The Output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7A6297-F328-32D4-BB3F-2235AA2431D5}"/>
                  </a:ext>
                </a:extLst>
              </p:cNvPr>
              <p:cNvSpPr>
                <a:spLocks noGrp="1"/>
              </p:cNvSpPr>
              <p:nvPr>
                <p:ph idx="1"/>
              </p:nvPr>
            </p:nvSpPr>
            <p:spPr>
              <a:xfrm>
                <a:off x="761799" y="2750126"/>
                <a:ext cx="10381205" cy="3864858"/>
              </a:xfrm>
            </p:spPr>
            <p:txBody>
              <a:bodyPr vert="horz" lIns="91440" tIns="45720" rIns="91440" bIns="45720" rtlCol="0" anchor="t">
                <a:normAutofit fontScale="92500" lnSpcReduction="10000"/>
              </a:bodyPr>
              <a:lstStyle/>
              <a:p>
                <a:pPr marL="342900" indent="-342900">
                  <a:buChar char="•"/>
                </a:pPr>
                <a:r>
                  <a:rPr lang="en-US" dirty="0"/>
                  <a:t>The program outputs two times: time until police arrival, and time until </a:t>
                </a:r>
                <a:r>
                  <a:rPr lang="en-US" b="1" dirty="0"/>
                  <a:t>a case is closed.</a:t>
                </a:r>
              </a:p>
              <a:p>
                <a:pPr marL="342900" indent="-342900">
                  <a:buChar char="•"/>
                </a:pPr>
                <a:r>
                  <a:rPr lang="en-US" dirty="0"/>
                  <a:t>The first value is calculated by estimating the time the police would arrive on average VIA the Linear Regression model, then multiplying that value by the difference between the calculated and average times.</a:t>
                </a:r>
                <a:br>
                  <a:rPr lang="en-US" dirty="0"/>
                </a:br>
                <a14:m>
                  <m:oMath xmlns:m="http://schemas.openxmlformats.org/officeDocument/2006/math">
                    <m:r>
                      <a:rPr lang="en-US" b="0" i="1" smtClean="0">
                        <a:latin typeface="Cambria Math" panose="02040503050406030204" pitchFamily="18" charset="0"/>
                      </a:rPr>
                      <m:t>𝑃𝑜𝑙𝑖𝑐𝑒𝐴𝑟𝑟𝑖𝑣𝑎𝑙</m:t>
                    </m:r>
                    <m:r>
                      <a:rPr lang="en-US" b="0" i="1" smtClean="0">
                        <a:latin typeface="Cambria Math" panose="02040503050406030204" pitchFamily="18" charset="0"/>
                      </a:rPr>
                      <m:t>=</m:t>
                    </m:r>
                    <m:r>
                      <a:rPr lang="en-US" b="0" i="1" smtClean="0">
                        <a:latin typeface="Cambria Math" panose="02040503050406030204" pitchFamily="18" charset="0"/>
                      </a:rPr>
                      <m:t>𝐿𝑅𝐸𝑠𝑡𝑖𝑚𝑎𝑡𝑖𝑜𝑛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𝐷𝑖𝑗𝑘𝑠𝑡𝑟𝑎𝑠𝐶𝑎𝑙𝑐𝑢𝑙𝑎𝑡𝑒𝑑𝑇𝑖𝑚𝑒</m:t>
                        </m:r>
                      </m:num>
                      <m:den>
                        <m:r>
                          <a:rPr lang="en-US" b="0" i="1" smtClean="0">
                            <a:latin typeface="Cambria Math" panose="02040503050406030204" pitchFamily="18" charset="0"/>
                          </a:rPr>
                          <m:t>𝐴𝑣𝑒𝑟𝑎𝑔𝑒𝑇𝑖𝑚𝑒𝐵𝑒𝑡𝑤𝑒𝑒𝑛𝐴𝑙𝑙𝐺𝑟𝑎𝑝h𝑠</m:t>
                        </m:r>
                      </m:den>
                    </m:f>
                  </m:oMath>
                </a14:m>
                <a:endParaRPr lang="en-US" dirty="0"/>
              </a:p>
              <a:p>
                <a:pPr marL="342900" indent="-342900">
                  <a:buChar char="•"/>
                </a:pPr>
                <a:r>
                  <a:rPr lang="en-US" dirty="0"/>
                  <a:t>The second value is the estimated time it will take for the police to close the case, which is not affected by </a:t>
                </a:r>
                <a:r>
                  <a:rPr lang="en-US" dirty="0" err="1"/>
                  <a:t>th</a:t>
                </a:r>
                <a:endParaRPr lang="en-US" dirty="0"/>
              </a:p>
              <a:p>
                <a:pPr marL="342900" indent="-342900">
                  <a:buFont typeface="Arial" panose="020B0604020202020204" pitchFamily="34" charset="0"/>
                  <a:buChar char="•"/>
                </a:pPr>
                <a:r>
                  <a:rPr lang="en-US" dirty="0"/>
                  <a:t>Police intervention is not limited e distance. to arrival and arrest/medical assistance. Several days after an incident, the police will continue to look into the case, even if it was simply an accident that led to injury of self.</a:t>
                </a:r>
              </a:p>
            </p:txBody>
          </p:sp>
        </mc:Choice>
        <mc:Fallback xmlns="">
          <p:sp>
            <p:nvSpPr>
              <p:cNvPr id="3" name="Content Placeholder 2">
                <a:extLst>
                  <a:ext uri="{FF2B5EF4-FFF2-40B4-BE49-F238E27FC236}">
                    <a16:creationId xmlns:a16="http://schemas.microsoft.com/office/drawing/2014/main" id="{687A6297-F328-32D4-BB3F-2235AA2431D5}"/>
                  </a:ext>
                </a:extLst>
              </p:cNvPr>
              <p:cNvSpPr>
                <a:spLocks noGrp="1" noRot="1" noChangeAspect="1" noMove="1" noResize="1" noEditPoints="1" noAdjustHandles="1" noChangeArrowheads="1" noChangeShapeType="1" noTextEdit="1"/>
              </p:cNvSpPr>
              <p:nvPr>
                <p:ph idx="1"/>
              </p:nvPr>
            </p:nvSpPr>
            <p:spPr>
              <a:xfrm>
                <a:off x="761799" y="2750126"/>
                <a:ext cx="10381205" cy="3864858"/>
              </a:xfrm>
              <a:blipFill>
                <a:blip r:embed="rId2"/>
                <a:stretch>
                  <a:fillRect l="-528" t="-789" r="-470" b="-2366"/>
                </a:stretch>
              </a:blipFill>
            </p:spPr>
            <p:txBody>
              <a:bodyPr/>
              <a:lstStyle/>
              <a:p>
                <a:r>
                  <a:rPr lang="en-US">
                    <a:noFill/>
                  </a:rPr>
                  <a:t> </a:t>
                </a:r>
              </a:p>
            </p:txBody>
          </p:sp>
        </mc:Fallback>
      </mc:AlternateContent>
    </p:spTree>
    <p:extLst>
      <p:ext uri="{BB962C8B-B14F-4D97-AF65-F5344CB8AC3E}">
        <p14:creationId xmlns:p14="http://schemas.microsoft.com/office/powerpoint/2010/main" val="290924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1E7CF7-38C5-2100-0C09-E852E71E4069}"/>
              </a:ext>
            </a:extLst>
          </p:cNvPr>
          <p:cNvSpPr>
            <a:spLocks noGrp="1"/>
          </p:cNvSpPr>
          <p:nvPr>
            <p:ph type="title"/>
          </p:nvPr>
        </p:nvSpPr>
        <p:spPr>
          <a:xfrm>
            <a:off x="589558" y="293428"/>
            <a:ext cx="5474257" cy="1235225"/>
          </a:xfrm>
        </p:spPr>
        <p:txBody>
          <a:bodyPr vert="horz" lIns="91440" tIns="45720" rIns="91440" bIns="45720" rtlCol="0" anchor="ctr">
            <a:normAutofit/>
          </a:bodyPr>
          <a:lstStyle/>
          <a:p>
            <a:r>
              <a:rPr lang="en-US" sz="3600"/>
              <a:t>Example:</a:t>
            </a:r>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463Demo">
            <a:hlinkClick r:id="" action="ppaction://media"/>
            <a:extLst>
              <a:ext uri="{FF2B5EF4-FFF2-40B4-BE49-F238E27FC236}">
                <a16:creationId xmlns:a16="http://schemas.microsoft.com/office/drawing/2014/main" id="{625BF5EB-7AA2-AD06-D5E4-890988996E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1103" y="1822081"/>
            <a:ext cx="8862669" cy="4985251"/>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19277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34518-0656-D881-5F6F-61F97D104D50}"/>
              </a:ext>
            </a:extLst>
          </p:cNvPr>
          <p:cNvSpPr>
            <a:spLocks noGrp="1"/>
          </p:cNvSpPr>
          <p:nvPr>
            <p:ph type="title"/>
          </p:nvPr>
        </p:nvSpPr>
        <p:spPr/>
        <p:txBody>
          <a:bodyPr>
            <a:normAutofit fontScale="90000"/>
          </a:bodyPr>
          <a:lstStyle/>
          <a:p>
            <a:r>
              <a:rPr lang="en-US" dirty="0"/>
              <a:t>Potential Discrepancies and Improvements:</a:t>
            </a:r>
          </a:p>
        </p:txBody>
      </p:sp>
      <p:sp>
        <p:nvSpPr>
          <p:cNvPr id="3" name="Content Placeholder 2">
            <a:extLst>
              <a:ext uri="{FF2B5EF4-FFF2-40B4-BE49-F238E27FC236}">
                <a16:creationId xmlns:a16="http://schemas.microsoft.com/office/drawing/2014/main" id="{AB039100-6CC3-0EC1-0D73-963C36C0479D}"/>
              </a:ext>
            </a:extLst>
          </p:cNvPr>
          <p:cNvSpPr>
            <a:spLocks noGrp="1"/>
          </p:cNvSpPr>
          <p:nvPr>
            <p:ph idx="1"/>
          </p:nvPr>
        </p:nvSpPr>
        <p:spPr/>
        <p:txBody>
          <a:bodyPr vert="horz" lIns="91440" tIns="45720" rIns="91440" bIns="45720" rtlCol="0" anchor="t">
            <a:normAutofit fontScale="92500"/>
          </a:bodyPr>
          <a:lstStyle/>
          <a:p>
            <a:pPr marL="342900" indent="-342900">
              <a:buChar char="•"/>
            </a:pPr>
            <a:r>
              <a:rPr lang="en-US" dirty="0"/>
              <a:t>Arrival time inside Philadelphia may be different to the outskirts of Philadelphia.</a:t>
            </a:r>
          </a:p>
          <a:p>
            <a:pPr marL="342900" indent="-342900">
              <a:buChar char="•"/>
            </a:pPr>
            <a:r>
              <a:rPr lang="en-US" dirty="0"/>
              <a:t>While distance is considered, traffic and other conditions is not. Additionally, the distances used in the graph are purely hypothetical.</a:t>
            </a:r>
          </a:p>
          <a:p>
            <a:pPr marL="342900" indent="-342900">
              <a:buChar char="•"/>
            </a:pPr>
            <a:r>
              <a:rPr lang="en-US" dirty="0"/>
              <a:t>Potentially, the Linear Regression model could be over or underfit.</a:t>
            </a:r>
          </a:p>
          <a:p>
            <a:pPr marL="342900" indent="-342900">
              <a:buChar char="•"/>
            </a:pPr>
            <a:r>
              <a:rPr lang="en-US" dirty="0"/>
              <a:t>Most importantly, the type of crime is not included. </a:t>
            </a:r>
            <a:r>
              <a:rPr lang="en-US" b="1" dirty="0"/>
              <a:t>Why?</a:t>
            </a:r>
          </a:p>
          <a:p>
            <a:pPr marL="342900" indent="-342900">
              <a:buChar char="•"/>
            </a:pPr>
            <a:r>
              <a:rPr lang="en-US" dirty="0"/>
              <a:t>Crime types are organized by categories, however, these categories are </a:t>
            </a:r>
            <a:r>
              <a:rPr lang="en-US" b="1" dirty="0"/>
              <a:t>not consistent</a:t>
            </a:r>
            <a:r>
              <a:rPr lang="en-US" dirty="0"/>
              <a:t> across different police departments. Including them would be misleading.</a:t>
            </a:r>
          </a:p>
          <a:p>
            <a:pPr marL="342900" indent="-342900">
              <a:buChar char="•"/>
            </a:pPr>
            <a:endParaRPr lang="en-US" dirty="0"/>
          </a:p>
        </p:txBody>
      </p:sp>
    </p:spTree>
    <p:extLst>
      <p:ext uri="{BB962C8B-B14F-4D97-AF65-F5344CB8AC3E}">
        <p14:creationId xmlns:p14="http://schemas.microsoft.com/office/powerpoint/2010/main" val="3728903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184A5-D1EC-D159-D18B-283144A9225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A79C0C5-1E81-6371-FABB-8C65DD3CDC70}"/>
              </a:ext>
            </a:extLst>
          </p:cNvPr>
          <p:cNvSpPr>
            <a:spLocks noGrp="1"/>
          </p:cNvSpPr>
          <p:nvPr>
            <p:ph idx="1"/>
          </p:nvPr>
        </p:nvSpPr>
        <p:spPr/>
        <p:txBody>
          <a:bodyPr vert="horz" lIns="91440" tIns="45720" rIns="91440" bIns="45720" rtlCol="0" anchor="t">
            <a:normAutofit/>
          </a:bodyPr>
          <a:lstStyle/>
          <a:p>
            <a:pPr marL="342900" indent="-342900">
              <a:buChar char="•"/>
            </a:pPr>
            <a:r>
              <a:rPr lang="en-US" dirty="0"/>
              <a:t>Police have several redacted methodologies for determining arrival timing. This makes it difficult to find a specific time without having insider information.</a:t>
            </a:r>
          </a:p>
          <a:p>
            <a:pPr marL="342900" indent="-342900">
              <a:buChar char="•"/>
            </a:pPr>
            <a:r>
              <a:rPr lang="en-US" dirty="0"/>
              <a:t>For a local estimator, this is as close as I can get without knowing this information.</a:t>
            </a:r>
          </a:p>
          <a:p>
            <a:pPr marL="342900" indent="-342900">
              <a:buChar char="•"/>
            </a:pPr>
            <a:r>
              <a:rPr lang="en-US" dirty="0"/>
              <a:t>Ultimately, I learned a lot about how the Police operate in an emergency from this project, and I hope you learned something as well.</a:t>
            </a:r>
          </a:p>
        </p:txBody>
      </p:sp>
    </p:spTree>
    <p:extLst>
      <p:ext uri="{BB962C8B-B14F-4D97-AF65-F5344CB8AC3E}">
        <p14:creationId xmlns:p14="http://schemas.microsoft.com/office/powerpoint/2010/main" val="432217183"/>
      </p:ext>
    </p:extLst>
  </p:cSld>
  <p:clrMapOvr>
    <a:masterClrMapping/>
  </p:clrMapOvr>
</p:sld>
</file>

<file path=ppt/theme/theme1.xml><?xml version="1.0" encoding="utf-8"?>
<a:theme xmlns:a="http://schemas.openxmlformats.org/drawingml/2006/main" name="BevelVTI">
  <a:themeElements>
    <a:clrScheme name="AnalogousFromRegularSeedLeftStep">
      <a:dk1>
        <a:srgbClr val="000000"/>
      </a:dk1>
      <a:lt1>
        <a:srgbClr val="FFFFFF"/>
      </a:lt1>
      <a:dk2>
        <a:srgbClr val="1B2B31"/>
      </a:dk2>
      <a:lt2>
        <a:srgbClr val="F3F0F0"/>
      </a:lt2>
      <a:accent1>
        <a:srgbClr val="45AFAC"/>
      </a:accent1>
      <a:accent2>
        <a:srgbClr val="3BB17C"/>
      </a:accent2>
      <a:accent3>
        <a:srgbClr val="48B757"/>
      </a:accent3>
      <a:accent4>
        <a:srgbClr val="5CB13B"/>
      </a:accent4>
      <a:accent5>
        <a:srgbClr val="8CAC43"/>
      </a:accent5>
      <a:accent6>
        <a:srgbClr val="B0A23A"/>
      </a:accent6>
      <a:hlink>
        <a:srgbClr val="C2494D"/>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emplate>office theme</Template>
  <TotalTime>10</TotalTime>
  <Words>545</Words>
  <Application>Microsoft Office PowerPoint</Application>
  <PresentationFormat>Widescreen</PresentationFormat>
  <Paragraphs>33</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Bierstadt</vt:lpstr>
      <vt:lpstr>Cambria Math</vt:lpstr>
      <vt:lpstr>BevelVTI</vt:lpstr>
      <vt:lpstr>463 Project: Police Arrival Prediction</vt:lpstr>
      <vt:lpstr>Introduction and Importance</vt:lpstr>
      <vt:lpstr>The Categories</vt:lpstr>
      <vt:lpstr>Implementation</vt:lpstr>
      <vt:lpstr>The Output</vt:lpstr>
      <vt:lpstr>Example:</vt:lpstr>
      <vt:lpstr>Potential Discrepancies and Improvements: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Axler, Samuel Harry</cp:lastModifiedBy>
  <cp:revision>224</cp:revision>
  <dcterms:created xsi:type="dcterms:W3CDTF">2013-07-15T20:26:40Z</dcterms:created>
  <dcterms:modified xsi:type="dcterms:W3CDTF">2024-12-11T20:47:29Z</dcterms:modified>
</cp:coreProperties>
</file>